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8288000" cy="10287000"/>
  <p:notesSz cx="6858000" cy="9144000"/>
  <p:embeddedFontLst>
    <p:embeddedFont>
      <p:font typeface="Agrandir Heavy" charset="1" panose="00000900000000000000"/>
      <p:regular r:id="rId15"/>
    </p:embeddedFont>
    <p:embeddedFont>
      <p:font typeface="Rubik" charset="1" panose="00000000000000000000"/>
      <p:regular r:id="rId16"/>
    </p:embeddedFont>
    <p:embeddedFont>
      <p:font typeface="Agrandir Bold" charset="1" panose="0000080000000000000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.jpe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4.png" Type="http://schemas.openxmlformats.org/officeDocument/2006/relationships/image"/><Relationship Id="rId7" Target="../media/image5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Relationship Id="rId3" Target="../media/image14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.jpe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Relationship Id="rId3" Target="../media/image14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21C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8704521"/>
            <a:ext cx="2491831" cy="553779"/>
            <a:chOff x="0" y="0"/>
            <a:chExt cx="2099680" cy="46662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65B00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776454" y="8704521"/>
            <a:ext cx="2491831" cy="553779"/>
            <a:chOff x="0" y="0"/>
            <a:chExt cx="2099680" cy="46662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7B491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6524208" y="8704521"/>
            <a:ext cx="2491831" cy="553779"/>
            <a:chOff x="0" y="0"/>
            <a:chExt cx="2099680" cy="46662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271962" y="8704521"/>
            <a:ext cx="2491831" cy="553779"/>
            <a:chOff x="0" y="0"/>
            <a:chExt cx="2099680" cy="46662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65B00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2019715" y="8704521"/>
            <a:ext cx="2491831" cy="553779"/>
            <a:chOff x="0" y="0"/>
            <a:chExt cx="2099680" cy="466628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7B491"/>
            </a:solidFill>
            <a:ln cap="sq">
              <a:noFill/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4767469" y="8704521"/>
            <a:ext cx="2491831" cy="553779"/>
            <a:chOff x="0" y="0"/>
            <a:chExt cx="2099680" cy="466628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1028700" y="6370896"/>
            <a:ext cx="16230600" cy="2333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50"/>
              </a:lnSpc>
            </a:pPr>
            <a:r>
              <a:rPr lang="en-US" b="true" sz="7500">
                <a:solidFill>
                  <a:srgbClr val="FFFFFF"/>
                </a:solidFill>
                <a:latin typeface="Agrandir Heavy"/>
                <a:ea typeface="Agrandir Heavy"/>
                <a:cs typeface="Agrandir Heavy"/>
                <a:sym typeface="Agrandir Heavy"/>
              </a:rPr>
              <a:t>SMART GOAL WRITING FOR YOUR TEAM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6748144" y="1804022"/>
            <a:ext cx="4553036" cy="4553018"/>
            <a:chOff x="0" y="0"/>
            <a:chExt cx="6350000" cy="6349975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25047" r="0" b="-25047"/>
              </a:stretch>
            </a:blipFill>
          </p:spPr>
        </p:sp>
      </p:grpSp>
      <p:grpSp>
        <p:nvGrpSpPr>
          <p:cNvPr name="Group 23" id="23"/>
          <p:cNvGrpSpPr/>
          <p:nvPr/>
        </p:nvGrpSpPr>
        <p:grpSpPr>
          <a:xfrm rot="0">
            <a:off x="10913095" y="2462186"/>
            <a:ext cx="3236703" cy="3236690"/>
            <a:chOff x="0" y="0"/>
            <a:chExt cx="6350000" cy="6349975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0" t="-27903" r="0" b="-22190"/>
              </a:stretch>
            </a:blipFill>
          </p:spPr>
        </p:sp>
      </p:grpSp>
      <p:grpSp>
        <p:nvGrpSpPr>
          <p:cNvPr name="Group 25" id="25"/>
          <p:cNvGrpSpPr/>
          <p:nvPr/>
        </p:nvGrpSpPr>
        <p:grpSpPr>
          <a:xfrm rot="0">
            <a:off x="10518676" y="2399227"/>
            <a:ext cx="1258638" cy="1060250"/>
            <a:chOff x="0" y="0"/>
            <a:chExt cx="1678183" cy="1413666"/>
          </a:xfrm>
        </p:grpSpPr>
        <p:grpSp>
          <p:nvGrpSpPr>
            <p:cNvPr name="Group 26" id="26"/>
            <p:cNvGrpSpPr/>
            <p:nvPr/>
          </p:nvGrpSpPr>
          <p:grpSpPr>
            <a:xfrm rot="-10800000">
              <a:off x="128157" y="0"/>
              <a:ext cx="1413666" cy="1413666"/>
              <a:chOff x="0" y="0"/>
              <a:chExt cx="812800" cy="812800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29" id="29"/>
            <p:cNvGrpSpPr/>
            <p:nvPr/>
          </p:nvGrpSpPr>
          <p:grpSpPr>
            <a:xfrm rot="-10800000">
              <a:off x="1200750" y="864551"/>
              <a:ext cx="477433" cy="477433"/>
              <a:chOff x="0" y="0"/>
              <a:chExt cx="812800" cy="812800"/>
            </a:xfrm>
          </p:grpSpPr>
          <p:sp>
            <p:nvSpPr>
              <p:cNvPr name="Freeform 30" id="3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31" id="31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32" id="32"/>
            <p:cNvGrpSpPr/>
            <p:nvPr/>
          </p:nvGrpSpPr>
          <p:grpSpPr>
            <a:xfrm rot="-10800000">
              <a:off x="0" y="271375"/>
              <a:ext cx="473890" cy="473890"/>
              <a:chOff x="0" y="0"/>
              <a:chExt cx="812800" cy="812800"/>
            </a:xfrm>
          </p:grpSpPr>
          <p:sp>
            <p:nvSpPr>
              <p:cNvPr name="Freeform 33" id="3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34" id="34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  <p:grpSp>
        <p:nvGrpSpPr>
          <p:cNvPr name="Group 35" id="35"/>
          <p:cNvGrpSpPr/>
          <p:nvPr/>
        </p:nvGrpSpPr>
        <p:grpSpPr>
          <a:xfrm rot="0">
            <a:off x="3899527" y="2462186"/>
            <a:ext cx="3236703" cy="3236690"/>
            <a:chOff x="0" y="0"/>
            <a:chExt cx="6350000" cy="6349975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0" t="-30142" r="0" b="-19858"/>
              </a:stretch>
            </a:blipFill>
          </p:spPr>
        </p:sp>
      </p:grpSp>
      <p:grpSp>
        <p:nvGrpSpPr>
          <p:cNvPr name="Group 37" id="37"/>
          <p:cNvGrpSpPr/>
          <p:nvPr/>
        </p:nvGrpSpPr>
        <p:grpSpPr>
          <a:xfrm rot="0">
            <a:off x="6167577" y="4778998"/>
            <a:ext cx="1161134" cy="1125185"/>
            <a:chOff x="0" y="0"/>
            <a:chExt cx="1548178" cy="1500247"/>
          </a:xfrm>
        </p:grpSpPr>
        <p:grpSp>
          <p:nvGrpSpPr>
            <p:cNvPr name="Group 38" id="38"/>
            <p:cNvGrpSpPr/>
            <p:nvPr/>
          </p:nvGrpSpPr>
          <p:grpSpPr>
            <a:xfrm rot="0">
              <a:off x="130348" y="0"/>
              <a:ext cx="1351338" cy="1351338"/>
              <a:chOff x="0" y="0"/>
              <a:chExt cx="812800" cy="812800"/>
            </a:xfrm>
          </p:grpSpPr>
          <p:sp>
            <p:nvSpPr>
              <p:cNvPr name="Freeform 39" id="3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40" id="40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41" id="41"/>
            <p:cNvGrpSpPr/>
            <p:nvPr/>
          </p:nvGrpSpPr>
          <p:grpSpPr>
            <a:xfrm rot="0">
              <a:off x="0" y="68522"/>
              <a:ext cx="456383" cy="456383"/>
              <a:chOff x="0" y="0"/>
              <a:chExt cx="812800" cy="812800"/>
            </a:xfrm>
          </p:grpSpPr>
          <p:sp>
            <p:nvSpPr>
              <p:cNvPr name="Freeform 42" id="4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43" id="43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44" id="44"/>
            <p:cNvGrpSpPr/>
            <p:nvPr/>
          </p:nvGrpSpPr>
          <p:grpSpPr>
            <a:xfrm rot="0">
              <a:off x="912182" y="864250"/>
              <a:ext cx="635997" cy="635997"/>
              <a:chOff x="0" y="0"/>
              <a:chExt cx="812800" cy="812800"/>
            </a:xfrm>
          </p:grpSpPr>
          <p:sp>
            <p:nvSpPr>
              <p:cNvPr name="Freeform 45" id="4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46" id="46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  <p:sp>
        <p:nvSpPr>
          <p:cNvPr name="Freeform 47" id="47"/>
          <p:cNvSpPr/>
          <p:nvPr/>
        </p:nvSpPr>
        <p:spPr>
          <a:xfrm flipH="true" flipV="false" rot="0">
            <a:off x="3258643" y="3591295"/>
            <a:ext cx="978471" cy="978471"/>
          </a:xfrm>
          <a:custGeom>
            <a:avLst/>
            <a:gdLst/>
            <a:ahLst/>
            <a:cxnLst/>
            <a:rect r="r" b="b" t="t" l="l"/>
            <a:pathLst>
              <a:path h="978471" w="978471">
                <a:moveTo>
                  <a:pt x="978471" y="0"/>
                </a:moveTo>
                <a:lnTo>
                  <a:pt x="0" y="0"/>
                </a:lnTo>
                <a:lnTo>
                  <a:pt x="0" y="978471"/>
                </a:lnTo>
                <a:lnTo>
                  <a:pt x="978471" y="978471"/>
                </a:lnTo>
                <a:lnTo>
                  <a:pt x="97847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8" id="48"/>
          <p:cNvSpPr/>
          <p:nvPr/>
        </p:nvSpPr>
        <p:spPr>
          <a:xfrm flipH="false" flipV="false" rot="-10800000">
            <a:off x="13788998" y="3591295"/>
            <a:ext cx="978471" cy="978471"/>
          </a:xfrm>
          <a:custGeom>
            <a:avLst/>
            <a:gdLst/>
            <a:ahLst/>
            <a:cxnLst/>
            <a:rect r="r" b="b" t="t" l="l"/>
            <a:pathLst>
              <a:path h="978471" w="978471">
                <a:moveTo>
                  <a:pt x="0" y="0"/>
                </a:moveTo>
                <a:lnTo>
                  <a:pt x="978471" y="0"/>
                </a:lnTo>
                <a:lnTo>
                  <a:pt x="978471" y="978471"/>
                </a:lnTo>
                <a:lnTo>
                  <a:pt x="0" y="97847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21C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226643" y="3730364"/>
            <a:ext cx="14875139" cy="47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999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SPECIFIC - THE GOAL MUST HAVE DETAILS SO IT’S CLEAR WHAT IS AT STAKE.</a:t>
            </a:r>
          </a:p>
        </p:txBody>
      </p:sp>
      <p:sp>
        <p:nvSpPr>
          <p:cNvPr name="Freeform 3" id="3"/>
          <p:cNvSpPr/>
          <p:nvPr/>
        </p:nvSpPr>
        <p:spPr>
          <a:xfrm flipH="true" flipV="false" rot="0">
            <a:off x="1259533" y="3598625"/>
            <a:ext cx="698454" cy="698454"/>
          </a:xfrm>
          <a:custGeom>
            <a:avLst/>
            <a:gdLst/>
            <a:ahLst/>
            <a:cxnLst/>
            <a:rect r="r" b="b" t="t" l="l"/>
            <a:pathLst>
              <a:path h="698454" w="698454">
                <a:moveTo>
                  <a:pt x="698454" y="0"/>
                </a:moveTo>
                <a:lnTo>
                  <a:pt x="0" y="0"/>
                </a:lnTo>
                <a:lnTo>
                  <a:pt x="0" y="698454"/>
                </a:lnTo>
                <a:lnTo>
                  <a:pt x="698454" y="698454"/>
                </a:lnTo>
                <a:lnTo>
                  <a:pt x="69845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226643" y="4700932"/>
            <a:ext cx="14875139" cy="47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999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MEASURABLE - THERE SHOULD BE WAYS TO MEASURE ITS SUCCESS OR FAILURE.</a:t>
            </a:r>
          </a:p>
        </p:txBody>
      </p:sp>
      <p:sp>
        <p:nvSpPr>
          <p:cNvPr name="Freeform 5" id="5"/>
          <p:cNvSpPr/>
          <p:nvPr/>
        </p:nvSpPr>
        <p:spPr>
          <a:xfrm flipH="true" flipV="false" rot="0">
            <a:off x="1259533" y="4569193"/>
            <a:ext cx="698454" cy="698454"/>
          </a:xfrm>
          <a:custGeom>
            <a:avLst/>
            <a:gdLst/>
            <a:ahLst/>
            <a:cxnLst/>
            <a:rect r="r" b="b" t="t" l="l"/>
            <a:pathLst>
              <a:path h="698454" w="698454">
                <a:moveTo>
                  <a:pt x="698454" y="0"/>
                </a:moveTo>
                <a:lnTo>
                  <a:pt x="0" y="0"/>
                </a:lnTo>
                <a:lnTo>
                  <a:pt x="0" y="698454"/>
                </a:lnTo>
                <a:lnTo>
                  <a:pt x="698454" y="698454"/>
                </a:lnTo>
                <a:lnTo>
                  <a:pt x="698454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226643" y="5767937"/>
            <a:ext cx="15379740" cy="47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999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ATTAINABLE - WHILE CHALLENGING IT SHOULD BE SOMETHING YOU CAN GET DONE.</a:t>
            </a:r>
          </a:p>
        </p:txBody>
      </p:sp>
      <p:sp>
        <p:nvSpPr>
          <p:cNvPr name="Freeform 7" id="7"/>
          <p:cNvSpPr/>
          <p:nvPr/>
        </p:nvSpPr>
        <p:spPr>
          <a:xfrm flipH="true" flipV="false" rot="0">
            <a:off x="1259533" y="5636198"/>
            <a:ext cx="698454" cy="698454"/>
          </a:xfrm>
          <a:custGeom>
            <a:avLst/>
            <a:gdLst/>
            <a:ahLst/>
            <a:cxnLst/>
            <a:rect r="r" b="b" t="t" l="l"/>
            <a:pathLst>
              <a:path h="698454" w="698454">
                <a:moveTo>
                  <a:pt x="698454" y="0"/>
                </a:moveTo>
                <a:lnTo>
                  <a:pt x="0" y="0"/>
                </a:lnTo>
                <a:lnTo>
                  <a:pt x="0" y="698454"/>
                </a:lnTo>
                <a:lnTo>
                  <a:pt x="698454" y="698454"/>
                </a:lnTo>
                <a:lnTo>
                  <a:pt x="698454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226643" y="6906739"/>
            <a:ext cx="14610848" cy="47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999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RELEVANT - THIS SHOULD BE SOMETHING THAT PERTAINS TO YOUR MINISTRY.</a:t>
            </a:r>
          </a:p>
        </p:txBody>
      </p:sp>
      <p:sp>
        <p:nvSpPr>
          <p:cNvPr name="Freeform 9" id="9"/>
          <p:cNvSpPr/>
          <p:nvPr/>
        </p:nvSpPr>
        <p:spPr>
          <a:xfrm flipH="true" flipV="false" rot="0">
            <a:off x="1259533" y="6775000"/>
            <a:ext cx="698454" cy="698454"/>
          </a:xfrm>
          <a:custGeom>
            <a:avLst/>
            <a:gdLst/>
            <a:ahLst/>
            <a:cxnLst/>
            <a:rect r="r" b="b" t="t" l="l"/>
            <a:pathLst>
              <a:path h="698454" w="698454">
                <a:moveTo>
                  <a:pt x="698454" y="0"/>
                </a:moveTo>
                <a:lnTo>
                  <a:pt x="0" y="0"/>
                </a:lnTo>
                <a:lnTo>
                  <a:pt x="0" y="698454"/>
                </a:lnTo>
                <a:lnTo>
                  <a:pt x="698454" y="698454"/>
                </a:lnTo>
                <a:lnTo>
                  <a:pt x="698454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226643" y="7877307"/>
            <a:ext cx="14183648" cy="47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999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TIME-BOUND - DEADLINES TO HELP YOU GET IT DONE.</a:t>
            </a:r>
          </a:p>
        </p:txBody>
      </p:sp>
      <p:sp>
        <p:nvSpPr>
          <p:cNvPr name="Freeform 11" id="11"/>
          <p:cNvSpPr/>
          <p:nvPr/>
        </p:nvSpPr>
        <p:spPr>
          <a:xfrm flipH="true" flipV="false" rot="0">
            <a:off x="1259533" y="7745568"/>
            <a:ext cx="698454" cy="698454"/>
          </a:xfrm>
          <a:custGeom>
            <a:avLst/>
            <a:gdLst/>
            <a:ahLst/>
            <a:cxnLst/>
            <a:rect r="r" b="b" t="t" l="l"/>
            <a:pathLst>
              <a:path h="698454" w="698454">
                <a:moveTo>
                  <a:pt x="698454" y="0"/>
                </a:moveTo>
                <a:lnTo>
                  <a:pt x="0" y="0"/>
                </a:lnTo>
                <a:lnTo>
                  <a:pt x="0" y="698454"/>
                </a:lnTo>
                <a:lnTo>
                  <a:pt x="698454" y="698454"/>
                </a:lnTo>
                <a:lnTo>
                  <a:pt x="698454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-10800000">
            <a:off x="14767469" y="8704521"/>
            <a:ext cx="2491831" cy="553779"/>
            <a:chOff x="0" y="0"/>
            <a:chExt cx="2099680" cy="46662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C932A"/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-10800000">
            <a:off x="12019715" y="8704521"/>
            <a:ext cx="2491831" cy="553779"/>
            <a:chOff x="0" y="0"/>
            <a:chExt cx="2099680" cy="46662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57C5C"/>
            </a:solidFill>
            <a:ln cap="sq">
              <a:noFill/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-10800000">
            <a:off x="9271962" y="8704521"/>
            <a:ext cx="2491831" cy="553779"/>
            <a:chOff x="0" y="0"/>
            <a:chExt cx="2099680" cy="466628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7B491"/>
            </a:solidFill>
            <a:ln cap="sq">
              <a:noFill/>
              <a:prstDash val="solid"/>
              <a:miter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-10800000">
            <a:off x="6524208" y="8704521"/>
            <a:ext cx="2491831" cy="553779"/>
            <a:chOff x="0" y="0"/>
            <a:chExt cx="2099680" cy="466628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C932A"/>
            </a:solidFill>
            <a:ln cap="sq">
              <a:noFill/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-10800000">
            <a:off x="3776454" y="8704521"/>
            <a:ext cx="2491831" cy="553779"/>
            <a:chOff x="0" y="0"/>
            <a:chExt cx="2099680" cy="466628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57C5C"/>
            </a:solidFill>
            <a:ln cap="sq">
              <a:noFill/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-10800000">
            <a:off x="1028700" y="8704521"/>
            <a:ext cx="2491831" cy="553779"/>
            <a:chOff x="0" y="0"/>
            <a:chExt cx="2099680" cy="466628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7B491"/>
            </a:solidFill>
            <a:ln cap="sq">
              <a:noFill/>
              <a:prstDash val="solid"/>
              <a:miter/>
            </a:ln>
          </p:spPr>
        </p:sp>
        <p:sp>
          <p:nvSpPr>
            <p:cNvPr name="TextBox 29" id="29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sp>
        <p:nvSpPr>
          <p:cNvPr name="TextBox 30" id="30"/>
          <p:cNvSpPr txBox="true"/>
          <p:nvPr/>
        </p:nvSpPr>
        <p:spPr>
          <a:xfrm rot="0">
            <a:off x="2681843" y="665739"/>
            <a:ext cx="13482846" cy="3098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999"/>
              </a:lnSpc>
            </a:pPr>
            <a:r>
              <a:rPr lang="en-US" b="true" sz="9999">
                <a:solidFill>
                  <a:srgbClr val="FFFFFF"/>
                </a:solidFill>
                <a:latin typeface="Agrandir Heavy"/>
                <a:ea typeface="Agrandir Heavy"/>
                <a:cs typeface="Agrandir Heavy"/>
                <a:sym typeface="Agrandir Heavy"/>
              </a:rPr>
              <a:t>WHAT ARE SMART GOALS?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21C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67055" y="462085"/>
            <a:ext cx="6453430" cy="30990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7634"/>
              </a:lnSpc>
              <a:spcBef>
                <a:spcPct val="0"/>
              </a:spcBef>
            </a:pPr>
            <a:r>
              <a:rPr lang="en-US" b="true" sz="6361">
                <a:solidFill>
                  <a:srgbClr val="FFFFFF"/>
                </a:solidFill>
                <a:latin typeface="Agrandir Heavy"/>
                <a:ea typeface="Agrandir Heavy"/>
                <a:cs typeface="Agrandir Heavy"/>
                <a:sym typeface="Agrandir Heavy"/>
              </a:rPr>
              <a:t>WHY HAVE SMART GOALS?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9938977" y="1983991"/>
            <a:ext cx="6319043" cy="6319018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25000" r="0" b="-2500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-590312">
            <a:off x="14583637" y="2191633"/>
            <a:ext cx="1082287" cy="1048780"/>
            <a:chOff x="0" y="0"/>
            <a:chExt cx="1443050" cy="1398373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121497" y="0"/>
              <a:ext cx="1259575" cy="1259575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63869"/>
              <a:ext cx="425393" cy="425393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850240" y="805563"/>
              <a:ext cx="592810" cy="592810"/>
              <a:chOff x="0" y="0"/>
              <a:chExt cx="812800" cy="81280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21C5D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  <p:sp>
        <p:nvSpPr>
          <p:cNvPr name="TextBox 15" id="15"/>
          <p:cNvSpPr txBox="true"/>
          <p:nvPr/>
        </p:nvSpPr>
        <p:spPr>
          <a:xfrm rot="0">
            <a:off x="374587" y="3961914"/>
            <a:ext cx="9171922" cy="32114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12470" indent="-356235" lvl="1">
              <a:lnSpc>
                <a:spcPts val="5148"/>
              </a:lnSpc>
              <a:buFont typeface="Arial"/>
              <a:buChar char="•"/>
            </a:pPr>
            <a:r>
              <a:rPr lang="en-US" sz="33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HELPS CLARIFY FOCUS.</a:t>
            </a:r>
          </a:p>
          <a:p>
            <a:pPr algn="l" marL="712470" indent="-356235" lvl="1">
              <a:lnSpc>
                <a:spcPts val="5148"/>
              </a:lnSpc>
              <a:buFont typeface="Arial"/>
              <a:buChar char="•"/>
            </a:pPr>
            <a:r>
              <a:rPr lang="en-US" sz="33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ENSURES ALIGNMENT WITH MINISTRY VISION.</a:t>
            </a:r>
          </a:p>
          <a:p>
            <a:pPr algn="l" marL="712470" indent="-356235" lvl="1">
              <a:lnSpc>
                <a:spcPts val="5148"/>
              </a:lnSpc>
              <a:buFont typeface="Arial"/>
              <a:buChar char="•"/>
            </a:pPr>
            <a:r>
              <a:rPr lang="en-US" sz="33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PROVIDES CLEAR STEPS TOWARD IMPROVEMENT.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21C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328967"/>
            <a:ext cx="6453430" cy="21295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7634"/>
              </a:lnSpc>
              <a:spcBef>
                <a:spcPct val="0"/>
              </a:spcBef>
            </a:pPr>
            <a:r>
              <a:rPr lang="en-US" b="true" sz="6361">
                <a:solidFill>
                  <a:srgbClr val="FFFFFF"/>
                </a:solidFill>
                <a:latin typeface="Agrandir Heavy"/>
                <a:ea typeface="Agrandir Heavy"/>
                <a:cs typeface="Agrandir Heavy"/>
                <a:sym typeface="Agrandir Heavy"/>
              </a:rPr>
              <a:t>WRITE YOUR SMART GOALS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9938977" y="1983991"/>
            <a:ext cx="6319043" cy="6319018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25000" r="0" b="-2500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-590312">
            <a:off x="14583637" y="2191633"/>
            <a:ext cx="1082287" cy="1048780"/>
            <a:chOff x="0" y="0"/>
            <a:chExt cx="1443050" cy="1398373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121497" y="0"/>
              <a:ext cx="1259575" cy="1259575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63869"/>
              <a:ext cx="425393" cy="425393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850240" y="805563"/>
              <a:ext cx="592810" cy="592810"/>
              <a:chOff x="0" y="0"/>
              <a:chExt cx="812800" cy="81280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21C5D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  <p:sp>
        <p:nvSpPr>
          <p:cNvPr name="TextBox 15" id="15"/>
          <p:cNvSpPr txBox="true"/>
          <p:nvPr/>
        </p:nvSpPr>
        <p:spPr>
          <a:xfrm rot="0">
            <a:off x="281143" y="2788378"/>
            <a:ext cx="9882102" cy="36187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12470" indent="-356235" lvl="1">
              <a:lnSpc>
                <a:spcPts val="5841"/>
              </a:lnSpc>
              <a:buFont typeface="Arial"/>
              <a:buChar char="•"/>
            </a:pPr>
            <a:r>
              <a:rPr lang="en-US" sz="33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REFLECT ON AN AREA OF YOUR MINISTRY TO IMPROVE.</a:t>
            </a:r>
          </a:p>
          <a:p>
            <a:pPr algn="l" marL="712470" indent="-356235" lvl="1">
              <a:lnSpc>
                <a:spcPts val="5841"/>
              </a:lnSpc>
              <a:buFont typeface="Arial"/>
              <a:buChar char="•"/>
            </a:pPr>
            <a:r>
              <a:rPr lang="en-US" sz="33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Write your SMART goal using the framework provided.</a:t>
            </a:r>
          </a:p>
          <a:p>
            <a:pPr algn="l" marL="712470" indent="-356235" lvl="1">
              <a:lnSpc>
                <a:spcPts val="5841"/>
              </a:lnSpc>
              <a:buFont typeface="Arial"/>
              <a:buChar char="•"/>
            </a:pPr>
            <a:r>
              <a:rPr lang="en-US" sz="33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Take 5-7 minutes to complete this step.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21C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714365" y="1995475"/>
            <a:ext cx="4544935" cy="4544917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6904" t="-39545" r="-11143" b="-37637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360467" y="3695436"/>
            <a:ext cx="11395421" cy="26891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595555" indent="-297778" lvl="1">
              <a:lnSpc>
                <a:spcPts val="3586"/>
              </a:lnSpc>
              <a:spcBef>
                <a:spcPct val="0"/>
              </a:spcBef>
              <a:buFont typeface="Arial"/>
              <a:buChar char="•"/>
            </a:pPr>
            <a:r>
              <a:rPr lang="en-US" sz="2758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C</a:t>
            </a:r>
            <a:r>
              <a:rPr lang="en-US" sz="2758" u="none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atechist Example: “Increase engagement by adding 2 activities per class by the end of the semester.”</a:t>
            </a:r>
          </a:p>
          <a:p>
            <a:pPr algn="ctr">
              <a:lnSpc>
                <a:spcPts val="3586"/>
              </a:lnSpc>
              <a:spcBef>
                <a:spcPct val="0"/>
              </a:spcBef>
            </a:pPr>
          </a:p>
          <a:p>
            <a:pPr algn="ctr" marL="595555" indent="-297778" lvl="1">
              <a:lnSpc>
                <a:spcPts val="3586"/>
              </a:lnSpc>
              <a:spcBef>
                <a:spcPct val="0"/>
              </a:spcBef>
              <a:buFont typeface="Arial"/>
              <a:buChar char="•"/>
            </a:pPr>
            <a:r>
              <a:rPr lang="en-US" sz="2758" u="none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Small Group Leader Example: “Ask one follow-up question per week to deepen discussion.”</a:t>
            </a:r>
          </a:p>
          <a:p>
            <a:pPr algn="ctr" marL="0" indent="0" lvl="1">
              <a:lnSpc>
                <a:spcPts val="3586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866775"/>
            <a:ext cx="10928197" cy="24923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00"/>
              </a:lnSpc>
            </a:pPr>
            <a:r>
              <a:rPr lang="en-US" sz="8000" b="true">
                <a:solidFill>
                  <a:srgbClr val="FFFFFF"/>
                </a:solidFill>
                <a:latin typeface="Agrandir Bold"/>
                <a:ea typeface="Agrandir Bold"/>
                <a:cs typeface="Agrandir Bold"/>
                <a:sym typeface="Agrandir Bold"/>
              </a:rPr>
              <a:t>EXAMPLES OF SMART GOALS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1755888" y="5060594"/>
            <a:ext cx="3230944" cy="3230931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0" t="-25000" r="0" b="-2500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14529954" y="5849179"/>
            <a:ext cx="1706596" cy="1653760"/>
            <a:chOff x="0" y="0"/>
            <a:chExt cx="2275462" cy="2205014"/>
          </a:xfrm>
        </p:grpSpPr>
        <p:grpSp>
          <p:nvGrpSpPr>
            <p:cNvPr name="Group 9" id="9"/>
            <p:cNvGrpSpPr/>
            <p:nvPr/>
          </p:nvGrpSpPr>
          <p:grpSpPr>
            <a:xfrm rot="0">
              <a:off x="191582" y="0"/>
              <a:ext cx="1986152" cy="1986152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0" y="100711"/>
              <a:ext cx="670777" cy="670777"/>
              <a:chOff x="0" y="0"/>
              <a:chExt cx="812800" cy="81280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0">
              <a:off x="1340695" y="1270246"/>
              <a:ext cx="934767" cy="934767"/>
              <a:chOff x="0" y="0"/>
              <a:chExt cx="812800" cy="812800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  <p:grpSp>
        <p:nvGrpSpPr>
          <p:cNvPr name="Group 18" id="18"/>
          <p:cNvGrpSpPr/>
          <p:nvPr/>
        </p:nvGrpSpPr>
        <p:grpSpPr>
          <a:xfrm rot="0">
            <a:off x="13016575" y="1525739"/>
            <a:ext cx="1256398" cy="1058363"/>
            <a:chOff x="0" y="0"/>
            <a:chExt cx="1675198" cy="1411151"/>
          </a:xfrm>
        </p:grpSpPr>
        <p:grpSp>
          <p:nvGrpSpPr>
            <p:cNvPr name="Group 19" id="19"/>
            <p:cNvGrpSpPr/>
            <p:nvPr/>
          </p:nvGrpSpPr>
          <p:grpSpPr>
            <a:xfrm rot="-10800000">
              <a:off x="127929" y="0"/>
              <a:ext cx="1411151" cy="1411151"/>
              <a:chOff x="0" y="0"/>
              <a:chExt cx="812800" cy="8128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22" id="22"/>
            <p:cNvGrpSpPr/>
            <p:nvPr/>
          </p:nvGrpSpPr>
          <p:grpSpPr>
            <a:xfrm rot="-10800000">
              <a:off x="1198614" y="863013"/>
              <a:ext cx="476584" cy="476584"/>
              <a:chOff x="0" y="0"/>
              <a:chExt cx="812800" cy="812800"/>
            </a:xfrm>
          </p:grpSpPr>
          <p:sp>
            <p:nvSpPr>
              <p:cNvPr name="Freeform 23" id="2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24" id="24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25" id="25"/>
            <p:cNvGrpSpPr/>
            <p:nvPr/>
          </p:nvGrpSpPr>
          <p:grpSpPr>
            <a:xfrm rot="-10800000">
              <a:off x="0" y="270892"/>
              <a:ext cx="473046" cy="473046"/>
              <a:chOff x="0" y="0"/>
              <a:chExt cx="812800" cy="812800"/>
            </a:xfrm>
          </p:grpSpPr>
          <p:sp>
            <p:nvSpPr>
              <p:cNvPr name="Freeform 26" id="2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27" id="27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</p:spTree>
  </p:cSld>
  <p:clrMapOvr>
    <a:masterClrMapping/>
  </p:clrMapOvr>
  <p:transition spd="slow">
    <p:fade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21C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328967"/>
            <a:ext cx="6453430" cy="21295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7634"/>
              </a:lnSpc>
              <a:spcBef>
                <a:spcPct val="0"/>
              </a:spcBef>
            </a:pPr>
            <a:r>
              <a:rPr lang="en-US" b="true" sz="6361">
                <a:solidFill>
                  <a:srgbClr val="FFFFFF"/>
                </a:solidFill>
                <a:latin typeface="Agrandir Heavy"/>
                <a:ea typeface="Agrandir Heavy"/>
                <a:cs typeface="Agrandir Heavy"/>
                <a:sym typeface="Agrandir Heavy"/>
              </a:rPr>
              <a:t>SHARE WITH A PARTNER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9938977" y="1983991"/>
            <a:ext cx="6319043" cy="6319018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25000" r="0" b="-2500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-590312">
            <a:off x="14583637" y="2191633"/>
            <a:ext cx="1082287" cy="1048780"/>
            <a:chOff x="0" y="0"/>
            <a:chExt cx="1443050" cy="1398373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121497" y="0"/>
              <a:ext cx="1259575" cy="1259575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63869"/>
              <a:ext cx="425393" cy="425393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850240" y="805563"/>
              <a:ext cx="592810" cy="592810"/>
              <a:chOff x="0" y="0"/>
              <a:chExt cx="812800" cy="81280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21C5D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  <p:sp>
        <p:nvSpPr>
          <p:cNvPr name="TextBox 15" id="15"/>
          <p:cNvSpPr txBox="true"/>
          <p:nvPr/>
        </p:nvSpPr>
        <p:spPr>
          <a:xfrm rot="0">
            <a:off x="242956" y="2641092"/>
            <a:ext cx="9564390" cy="49499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5664"/>
              </a:lnSpc>
              <a:buFont typeface="Arial"/>
              <a:buChar char="•"/>
            </a:pPr>
            <a:r>
              <a:rPr lang="en-US" sz="32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PAIR UP WITH A PARTNER.</a:t>
            </a:r>
          </a:p>
          <a:p>
            <a:pPr algn="l" marL="690881" indent="-345440" lvl="1">
              <a:lnSpc>
                <a:spcPts val="5664"/>
              </a:lnSpc>
              <a:buFont typeface="Arial"/>
              <a:buChar char="•"/>
            </a:pPr>
            <a:r>
              <a:rPr lang="en-US" sz="32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Share your SMART goal and offer each other feedback.</a:t>
            </a:r>
          </a:p>
          <a:p>
            <a:pPr algn="l" marL="690881" indent="-345440" lvl="1">
              <a:lnSpc>
                <a:spcPts val="5664"/>
              </a:lnSpc>
              <a:buFont typeface="Arial"/>
              <a:buChar char="•"/>
            </a:pPr>
            <a:r>
              <a:rPr lang="en-US" sz="32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rPr>
              <a:t>Set an informal check-in plan (monthly, via text or casual conversations).</a:t>
            </a:r>
          </a:p>
          <a:p>
            <a:pPr algn="l">
              <a:lnSpc>
                <a:spcPts val="5664"/>
              </a:lnSpc>
            </a:p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21C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8704521"/>
            <a:ext cx="2491831" cy="553779"/>
            <a:chOff x="0" y="0"/>
            <a:chExt cx="2099680" cy="46662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65B00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776454" y="8704521"/>
            <a:ext cx="2491831" cy="553779"/>
            <a:chOff x="0" y="0"/>
            <a:chExt cx="2099680" cy="46662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7B491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6524208" y="8704521"/>
            <a:ext cx="2491831" cy="553779"/>
            <a:chOff x="0" y="0"/>
            <a:chExt cx="2099680" cy="46662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271962" y="8704521"/>
            <a:ext cx="2491831" cy="553779"/>
            <a:chOff x="0" y="0"/>
            <a:chExt cx="2099680" cy="46662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65B00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2019715" y="8704521"/>
            <a:ext cx="2491831" cy="553779"/>
            <a:chOff x="0" y="0"/>
            <a:chExt cx="2099680" cy="466628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7B491"/>
            </a:solidFill>
            <a:ln cap="sq">
              <a:noFill/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4767469" y="8704521"/>
            <a:ext cx="2491831" cy="553779"/>
            <a:chOff x="0" y="0"/>
            <a:chExt cx="2099680" cy="466628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099680" cy="466628"/>
            </a:xfrm>
            <a:custGeom>
              <a:avLst/>
              <a:gdLst/>
              <a:ahLst/>
              <a:cxnLst/>
              <a:rect r="r" b="b" t="t" l="l"/>
              <a:pathLst>
                <a:path h="466628" w="2099680">
                  <a:moveTo>
                    <a:pt x="1896480" y="0"/>
                  </a:moveTo>
                  <a:cubicBezTo>
                    <a:pt x="2008704" y="0"/>
                    <a:pt x="2099680" y="104458"/>
                    <a:pt x="2099680" y="233314"/>
                  </a:cubicBezTo>
                  <a:cubicBezTo>
                    <a:pt x="2099680" y="362170"/>
                    <a:pt x="2008704" y="466628"/>
                    <a:pt x="1896480" y="466628"/>
                  </a:cubicBezTo>
                  <a:lnTo>
                    <a:pt x="203200" y="466628"/>
                  </a:lnTo>
                  <a:cubicBezTo>
                    <a:pt x="90976" y="466628"/>
                    <a:pt x="0" y="362170"/>
                    <a:pt x="0" y="233314"/>
                  </a:cubicBezTo>
                  <a:cubicBezTo>
                    <a:pt x="0" y="10445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47625"/>
              <a:ext cx="2099680" cy="5142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1028700" y="6370896"/>
            <a:ext cx="16230600" cy="2333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50"/>
              </a:lnSpc>
            </a:pPr>
            <a:r>
              <a:rPr lang="en-US" b="true" sz="7500">
                <a:solidFill>
                  <a:srgbClr val="FFFFFF"/>
                </a:solidFill>
                <a:latin typeface="Agrandir Heavy"/>
                <a:ea typeface="Agrandir Heavy"/>
                <a:cs typeface="Agrandir Heavy"/>
                <a:sym typeface="Agrandir Heavy"/>
              </a:rPr>
              <a:t>SMART GOAL WRITING FOR YOUR TEAM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6748144" y="1804022"/>
            <a:ext cx="4553036" cy="4553018"/>
            <a:chOff x="0" y="0"/>
            <a:chExt cx="6350000" cy="6349975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25047" r="0" b="-25047"/>
              </a:stretch>
            </a:blipFill>
          </p:spPr>
        </p:sp>
      </p:grpSp>
      <p:grpSp>
        <p:nvGrpSpPr>
          <p:cNvPr name="Group 23" id="23"/>
          <p:cNvGrpSpPr/>
          <p:nvPr/>
        </p:nvGrpSpPr>
        <p:grpSpPr>
          <a:xfrm rot="0">
            <a:off x="10913095" y="2462186"/>
            <a:ext cx="3236703" cy="3236690"/>
            <a:chOff x="0" y="0"/>
            <a:chExt cx="6350000" cy="6349975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0" t="-27903" r="0" b="-22190"/>
              </a:stretch>
            </a:blipFill>
          </p:spPr>
        </p:sp>
      </p:grpSp>
      <p:grpSp>
        <p:nvGrpSpPr>
          <p:cNvPr name="Group 25" id="25"/>
          <p:cNvGrpSpPr/>
          <p:nvPr/>
        </p:nvGrpSpPr>
        <p:grpSpPr>
          <a:xfrm rot="0">
            <a:off x="10518676" y="2399227"/>
            <a:ext cx="1258638" cy="1060250"/>
            <a:chOff x="0" y="0"/>
            <a:chExt cx="1678183" cy="1413666"/>
          </a:xfrm>
        </p:grpSpPr>
        <p:grpSp>
          <p:nvGrpSpPr>
            <p:cNvPr name="Group 26" id="26"/>
            <p:cNvGrpSpPr/>
            <p:nvPr/>
          </p:nvGrpSpPr>
          <p:grpSpPr>
            <a:xfrm rot="-10800000">
              <a:off x="128157" y="0"/>
              <a:ext cx="1413666" cy="1413666"/>
              <a:chOff x="0" y="0"/>
              <a:chExt cx="812800" cy="812800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29" id="29"/>
            <p:cNvGrpSpPr/>
            <p:nvPr/>
          </p:nvGrpSpPr>
          <p:grpSpPr>
            <a:xfrm rot="-10800000">
              <a:off x="1200750" y="864551"/>
              <a:ext cx="477433" cy="477433"/>
              <a:chOff x="0" y="0"/>
              <a:chExt cx="812800" cy="812800"/>
            </a:xfrm>
          </p:grpSpPr>
          <p:sp>
            <p:nvSpPr>
              <p:cNvPr name="Freeform 30" id="3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31" id="31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32" id="32"/>
            <p:cNvGrpSpPr/>
            <p:nvPr/>
          </p:nvGrpSpPr>
          <p:grpSpPr>
            <a:xfrm rot="-10800000">
              <a:off x="0" y="271375"/>
              <a:ext cx="473890" cy="473890"/>
              <a:chOff x="0" y="0"/>
              <a:chExt cx="812800" cy="812800"/>
            </a:xfrm>
          </p:grpSpPr>
          <p:sp>
            <p:nvSpPr>
              <p:cNvPr name="Freeform 33" id="3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34" id="34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  <p:grpSp>
        <p:nvGrpSpPr>
          <p:cNvPr name="Group 35" id="35"/>
          <p:cNvGrpSpPr/>
          <p:nvPr/>
        </p:nvGrpSpPr>
        <p:grpSpPr>
          <a:xfrm rot="0">
            <a:off x="3899527" y="2462186"/>
            <a:ext cx="3236703" cy="3236690"/>
            <a:chOff x="0" y="0"/>
            <a:chExt cx="6350000" cy="6349975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0" t="-30142" r="0" b="-19858"/>
              </a:stretch>
            </a:blipFill>
          </p:spPr>
        </p:sp>
      </p:grpSp>
      <p:grpSp>
        <p:nvGrpSpPr>
          <p:cNvPr name="Group 37" id="37"/>
          <p:cNvGrpSpPr/>
          <p:nvPr/>
        </p:nvGrpSpPr>
        <p:grpSpPr>
          <a:xfrm rot="0">
            <a:off x="6167577" y="4778998"/>
            <a:ext cx="1161134" cy="1125185"/>
            <a:chOff x="0" y="0"/>
            <a:chExt cx="1548178" cy="1500247"/>
          </a:xfrm>
        </p:grpSpPr>
        <p:grpSp>
          <p:nvGrpSpPr>
            <p:cNvPr name="Group 38" id="38"/>
            <p:cNvGrpSpPr/>
            <p:nvPr/>
          </p:nvGrpSpPr>
          <p:grpSpPr>
            <a:xfrm rot="0">
              <a:off x="130348" y="0"/>
              <a:ext cx="1351338" cy="1351338"/>
              <a:chOff x="0" y="0"/>
              <a:chExt cx="812800" cy="812800"/>
            </a:xfrm>
          </p:grpSpPr>
          <p:sp>
            <p:nvSpPr>
              <p:cNvPr name="Freeform 39" id="3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40" id="40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41" id="41"/>
            <p:cNvGrpSpPr/>
            <p:nvPr/>
          </p:nvGrpSpPr>
          <p:grpSpPr>
            <a:xfrm rot="0">
              <a:off x="0" y="68522"/>
              <a:ext cx="456383" cy="456383"/>
              <a:chOff x="0" y="0"/>
              <a:chExt cx="812800" cy="812800"/>
            </a:xfrm>
          </p:grpSpPr>
          <p:sp>
            <p:nvSpPr>
              <p:cNvPr name="Freeform 42" id="4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43" id="43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44" id="44"/>
            <p:cNvGrpSpPr/>
            <p:nvPr/>
          </p:nvGrpSpPr>
          <p:grpSpPr>
            <a:xfrm rot="0">
              <a:off x="912182" y="864250"/>
              <a:ext cx="635997" cy="635997"/>
              <a:chOff x="0" y="0"/>
              <a:chExt cx="812800" cy="812800"/>
            </a:xfrm>
          </p:grpSpPr>
          <p:sp>
            <p:nvSpPr>
              <p:cNvPr name="Freeform 45" id="4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46" id="46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  <p:sp>
        <p:nvSpPr>
          <p:cNvPr name="Freeform 47" id="47"/>
          <p:cNvSpPr/>
          <p:nvPr/>
        </p:nvSpPr>
        <p:spPr>
          <a:xfrm flipH="true" flipV="false" rot="0">
            <a:off x="3258643" y="3591295"/>
            <a:ext cx="978471" cy="978471"/>
          </a:xfrm>
          <a:custGeom>
            <a:avLst/>
            <a:gdLst/>
            <a:ahLst/>
            <a:cxnLst/>
            <a:rect r="r" b="b" t="t" l="l"/>
            <a:pathLst>
              <a:path h="978471" w="978471">
                <a:moveTo>
                  <a:pt x="978471" y="0"/>
                </a:moveTo>
                <a:lnTo>
                  <a:pt x="0" y="0"/>
                </a:lnTo>
                <a:lnTo>
                  <a:pt x="0" y="978471"/>
                </a:lnTo>
                <a:lnTo>
                  <a:pt x="978471" y="978471"/>
                </a:lnTo>
                <a:lnTo>
                  <a:pt x="97847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8" id="48"/>
          <p:cNvSpPr/>
          <p:nvPr/>
        </p:nvSpPr>
        <p:spPr>
          <a:xfrm flipH="false" flipV="false" rot="-10800000">
            <a:off x="13788998" y="3591295"/>
            <a:ext cx="978471" cy="978471"/>
          </a:xfrm>
          <a:custGeom>
            <a:avLst/>
            <a:gdLst/>
            <a:ahLst/>
            <a:cxnLst/>
            <a:rect r="r" b="b" t="t" l="l"/>
            <a:pathLst>
              <a:path h="978471" w="978471">
                <a:moveTo>
                  <a:pt x="0" y="0"/>
                </a:moveTo>
                <a:lnTo>
                  <a:pt x="978471" y="0"/>
                </a:lnTo>
                <a:lnTo>
                  <a:pt x="978471" y="978471"/>
                </a:lnTo>
                <a:lnTo>
                  <a:pt x="0" y="97847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fade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21C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714365" y="1995475"/>
            <a:ext cx="4544935" cy="4544917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6904" t="-39545" r="-11143" b="-37637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11755888" y="5060594"/>
            <a:ext cx="3230944" cy="3230931"/>
            <a:chOff x="0" y="0"/>
            <a:chExt cx="6350000" cy="634997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0" t="-25000" r="0" b="-2500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14529954" y="5849179"/>
            <a:ext cx="1706596" cy="1653760"/>
            <a:chOff x="0" y="0"/>
            <a:chExt cx="2275462" cy="2205014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191582" y="0"/>
              <a:ext cx="1986152" cy="1986152"/>
              <a:chOff x="0" y="0"/>
              <a:chExt cx="812800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10" id="10"/>
            <p:cNvGrpSpPr/>
            <p:nvPr/>
          </p:nvGrpSpPr>
          <p:grpSpPr>
            <a:xfrm rot="0">
              <a:off x="0" y="100711"/>
              <a:ext cx="670777" cy="670777"/>
              <a:chOff x="0" y="0"/>
              <a:chExt cx="812800" cy="81280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13" id="13"/>
            <p:cNvGrpSpPr/>
            <p:nvPr/>
          </p:nvGrpSpPr>
          <p:grpSpPr>
            <a:xfrm rot="0">
              <a:off x="1340695" y="1270246"/>
              <a:ext cx="934767" cy="934767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  <p:grpSp>
        <p:nvGrpSpPr>
          <p:cNvPr name="Group 16" id="16"/>
          <p:cNvGrpSpPr/>
          <p:nvPr/>
        </p:nvGrpSpPr>
        <p:grpSpPr>
          <a:xfrm rot="0">
            <a:off x="13016575" y="1525739"/>
            <a:ext cx="1256398" cy="1058363"/>
            <a:chOff x="0" y="0"/>
            <a:chExt cx="1675198" cy="1411151"/>
          </a:xfrm>
        </p:grpSpPr>
        <p:grpSp>
          <p:nvGrpSpPr>
            <p:cNvPr name="Group 17" id="17"/>
            <p:cNvGrpSpPr/>
            <p:nvPr/>
          </p:nvGrpSpPr>
          <p:grpSpPr>
            <a:xfrm rot="-10800000">
              <a:off x="127929" y="0"/>
              <a:ext cx="1411151" cy="1411151"/>
              <a:chOff x="0" y="0"/>
              <a:chExt cx="812800" cy="81280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20" id="20"/>
            <p:cNvGrpSpPr/>
            <p:nvPr/>
          </p:nvGrpSpPr>
          <p:grpSpPr>
            <a:xfrm rot="-10800000">
              <a:off x="1198614" y="863013"/>
              <a:ext cx="476584" cy="476584"/>
              <a:chOff x="0" y="0"/>
              <a:chExt cx="812800" cy="81280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23" id="23"/>
            <p:cNvGrpSpPr/>
            <p:nvPr/>
          </p:nvGrpSpPr>
          <p:grpSpPr>
            <a:xfrm rot="-10800000">
              <a:off x="0" y="270892"/>
              <a:ext cx="473046" cy="473046"/>
              <a:chOff x="0" y="0"/>
              <a:chExt cx="812800" cy="812800"/>
            </a:xfrm>
          </p:grpSpPr>
          <p:sp>
            <p:nvSpPr>
              <p:cNvPr name="Freeform 24" id="2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25" id="25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17422" lIns="17422" bIns="17422" rIns="17422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</p:spTree>
  </p:cSld>
  <p:clrMapOvr>
    <a:masterClrMapping/>
  </p:clrMapOvr>
  <p:transition spd="slow">
    <p:fad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21C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38977" y="1983991"/>
            <a:ext cx="6319043" cy="6319018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25000" r="0" b="-25000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-590312">
            <a:off x="14583637" y="2191633"/>
            <a:ext cx="1082287" cy="1048780"/>
            <a:chOff x="0" y="0"/>
            <a:chExt cx="1443050" cy="1398373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121497" y="0"/>
              <a:ext cx="1259575" cy="1259575"/>
              <a:chOff x="0" y="0"/>
              <a:chExt cx="812800" cy="81280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65B00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8" id="8"/>
            <p:cNvGrpSpPr/>
            <p:nvPr/>
          </p:nvGrpSpPr>
          <p:grpSpPr>
            <a:xfrm rot="0">
              <a:off x="0" y="63869"/>
              <a:ext cx="425393" cy="425393"/>
              <a:chOff x="0" y="0"/>
              <a:chExt cx="812800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7B491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  <p:grpSp>
          <p:nvGrpSpPr>
            <p:cNvPr name="Group 11" id="11"/>
            <p:cNvGrpSpPr/>
            <p:nvPr/>
          </p:nvGrpSpPr>
          <p:grpSpPr>
            <a:xfrm rot="0">
              <a:off x="850240" y="805563"/>
              <a:ext cx="592810" cy="592810"/>
              <a:chOff x="0" y="0"/>
              <a:chExt cx="812800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21C5D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799"/>
                  </a:lnSpc>
                </a:pPr>
              </a:p>
            </p:txBody>
          </p:sp>
        </p:grpSp>
      </p:grp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DAGR9d8C1GM</dc:identifier>
  <dcterms:modified xsi:type="dcterms:W3CDTF">2011-08-01T06:04:30Z</dcterms:modified>
  <cp:revision>1</cp:revision>
  <dc:title>SMART Goal Writing for Your Team</dc:title>
</cp:coreProperties>
</file>